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2" r:id="rId3"/>
    <p:sldId id="316" r:id="rId4"/>
    <p:sldId id="311" r:id="rId5"/>
    <p:sldId id="314" r:id="rId6"/>
    <p:sldId id="318" r:id="rId7"/>
    <p:sldId id="317" r:id="rId8"/>
    <p:sldId id="319" r:id="rId9"/>
    <p:sldId id="320" r:id="rId10"/>
    <p:sldId id="321" r:id="rId11"/>
    <p:sldId id="322" r:id="rId12"/>
    <p:sldId id="32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3.</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077502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Lees de </a:t>
            </a:r>
            <a:r>
              <a:rPr lang="nl-NL" dirty="0" smtClean="0"/>
              <a:t>paragraaf monopolistische concurrentie en maakt opgave 1 t/m 3</a:t>
            </a:r>
            <a:endParaRPr lang="nl-NL" dirty="0"/>
          </a:p>
        </p:txBody>
      </p:sp>
      <p:sp>
        <p:nvSpPr>
          <p:cNvPr id="3" name="Tijdelijke aanduiding voor inhoud 2"/>
          <p:cNvSpPr>
            <a:spLocks noGrp="1"/>
          </p:cNvSpPr>
          <p:nvPr>
            <p:ph idx="1"/>
          </p:nvPr>
        </p:nvSpPr>
        <p:spPr>
          <a:xfrm>
            <a:off x="677334" y="2160590"/>
            <a:ext cx="3521687" cy="3686758"/>
          </a:xfrm>
        </p:spPr>
        <p:txBody>
          <a:bodyPr>
            <a:normAutofit fontScale="92500"/>
          </a:bodyPr>
          <a:lstStyle/>
          <a:p>
            <a:r>
              <a:rPr lang="nl-NL" sz="2500" dirty="0" smtClean="0"/>
              <a:t>12 minuten de tijd.</a:t>
            </a:r>
          </a:p>
          <a:p>
            <a:r>
              <a:rPr lang="nl-NL" sz="2500" dirty="0" smtClean="0"/>
              <a:t>Zorg dat je de stukjes theorie leest, vergeet dit niet!.</a:t>
            </a:r>
          </a:p>
          <a:p>
            <a:r>
              <a:rPr lang="nl-NL" sz="2500" dirty="0" smtClean="0"/>
              <a:t>Stel vragen als je er niet uit komt.</a:t>
            </a:r>
          </a:p>
          <a:p>
            <a:r>
              <a:rPr lang="nl-NL" sz="2500" dirty="0" smtClean="0"/>
              <a:t>Eerder klaar, verder met lezen monopolie.</a:t>
            </a:r>
          </a:p>
          <a:p>
            <a:endParaRPr lang="nl-NL" sz="2500" dirty="0" smtClean="0"/>
          </a:p>
          <a:p>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286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1"/>
            <a:ext cx="10106526" cy="6041362"/>
          </a:xfrm>
        </p:spPr>
        <p:txBody>
          <a:bodyPr>
            <a:noAutofit/>
          </a:bodyPr>
          <a:lstStyle/>
          <a:p>
            <a:r>
              <a:rPr lang="nl-NL" sz="2500" dirty="0" smtClean="0"/>
              <a:t>1a. Veel aanbieders, heterogene producten, niet transparante markt, vrije toe en uittreding, beetje invloed op de prijs.</a:t>
            </a:r>
          </a:p>
          <a:p>
            <a:r>
              <a:rPr lang="nl-NL" sz="2500" dirty="0" smtClean="0"/>
              <a:t>1b. Er zijn veel verschillende aanbieders, auto’s niet allemaal hetzelfde, verschillende auto’s die daardoor lastig met elkaar te vergelijken zijn, ze kunnen de prijs iets van elkaar laten verschillen.</a:t>
            </a:r>
          </a:p>
          <a:p>
            <a:r>
              <a:rPr lang="nl-NL" sz="2500" dirty="0" smtClean="0"/>
              <a:t>1c. Mensen willen het nieuwste van het nieuwste, dus als je geen nieuwe auto’s op de markt brengt, loop je klanten mis.</a:t>
            </a:r>
          </a:p>
          <a:p>
            <a:r>
              <a:rPr lang="nl-NL" sz="2500" dirty="0" smtClean="0"/>
              <a:t>2a. Oligopolie = paar aanbieders, oligopolie wordt er soms samengewerkt, oligopolie meer invloed op de prijs.</a:t>
            </a:r>
          </a:p>
          <a:p>
            <a:r>
              <a:rPr lang="nl-NL" sz="2500" dirty="0" smtClean="0"/>
              <a:t>2b. Er zijn teveel aanbieders, de markt is niet in het bezit van een paar aanbieders.</a:t>
            </a:r>
          </a:p>
          <a:p>
            <a:r>
              <a:rPr lang="nl-NL" sz="2500" dirty="0"/>
              <a:t>2</a:t>
            </a:r>
            <a:r>
              <a:rPr lang="nl-NL" sz="2500" dirty="0" smtClean="0"/>
              <a:t>c. Ze zijn heterogeen, dus verschillen in de ogen van de consument.</a:t>
            </a:r>
          </a:p>
          <a:p>
            <a:r>
              <a:rPr lang="nl-NL" sz="2500" dirty="0" smtClean="0"/>
              <a:t>2d. Automarkt, spijkerbroekenmarkt, vrije tijds kleding.</a:t>
            </a:r>
          </a:p>
          <a:p>
            <a:endParaRPr lang="nl-NL" sz="2500" dirty="0"/>
          </a:p>
        </p:txBody>
      </p:sp>
    </p:spTree>
    <p:extLst>
      <p:ext uri="{BB962C8B-B14F-4D97-AF65-F5344CB8AC3E}">
        <p14:creationId xmlns:p14="http://schemas.microsoft.com/office/powerpoint/2010/main" val="522066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 y="1"/>
            <a:ext cx="10828421" cy="6041362"/>
          </a:xfrm>
        </p:spPr>
        <p:txBody>
          <a:bodyPr>
            <a:noAutofit/>
          </a:bodyPr>
          <a:lstStyle/>
          <a:p>
            <a:r>
              <a:rPr lang="nl-NL" sz="3000" dirty="0" smtClean="0"/>
              <a:t>3a. Monopolistische concurrentie (veel aanbieders, heterogeen product</a:t>
            </a:r>
          </a:p>
          <a:p>
            <a:r>
              <a:rPr lang="nl-NL" sz="3000" dirty="0" smtClean="0"/>
              <a:t>3b. Monopolie (1 aanbieder)</a:t>
            </a:r>
          </a:p>
          <a:p>
            <a:r>
              <a:rPr lang="nl-NL" sz="3000" dirty="0" smtClean="0"/>
              <a:t>3c. Oligopolie (paar aanbieders, of paar aanbieders bezitten grootste gedeelte van de markt)</a:t>
            </a:r>
          </a:p>
          <a:p>
            <a:r>
              <a:rPr lang="nl-NL" sz="3000" dirty="0" smtClean="0"/>
              <a:t>3d. Monopolistische concurrentie (veel aanbieders, heterogeen product)</a:t>
            </a:r>
          </a:p>
          <a:p>
            <a:r>
              <a:rPr lang="nl-NL" sz="3000" dirty="0" smtClean="0"/>
              <a:t>3</a:t>
            </a:r>
            <a:r>
              <a:rPr lang="nl-NL" sz="3000" baseline="30000" dirty="0" smtClean="0"/>
              <a:t>e</a:t>
            </a:r>
            <a:r>
              <a:rPr lang="nl-NL" sz="3000" dirty="0" smtClean="0"/>
              <a:t>. Volledige mededingen/oligopolie (enkele of veel aanbieders homogeen product)</a:t>
            </a:r>
          </a:p>
          <a:p>
            <a:r>
              <a:rPr lang="nl-NL" sz="3000" dirty="0" smtClean="0"/>
              <a:t>3f. Oligopolie (kartelvorming, paar aanbieders, heterogeen product)</a:t>
            </a:r>
            <a:endParaRPr lang="nl-NL" sz="3000" dirty="0"/>
          </a:p>
        </p:txBody>
      </p:sp>
    </p:spTree>
    <p:extLst>
      <p:ext uri="{BB962C8B-B14F-4D97-AF65-F5344CB8AC3E}">
        <p14:creationId xmlns:p14="http://schemas.microsoft.com/office/powerpoint/2010/main" val="366754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Nakijken marktvorm monopolie:</a:t>
            </a:r>
          </a:p>
          <a:p>
            <a:r>
              <a:rPr lang="nl-NL" sz="2500" dirty="0" smtClean="0"/>
              <a:t>Terugblik vorige les</a:t>
            </a:r>
          </a:p>
          <a:p>
            <a:r>
              <a:rPr lang="nl-NL" sz="2500" dirty="0" smtClean="0"/>
              <a:t>Marktvormen:</a:t>
            </a:r>
          </a:p>
          <a:p>
            <a:r>
              <a:rPr lang="nl-NL" sz="2500" dirty="0" smtClean="0"/>
              <a:t>Oligopolie</a:t>
            </a:r>
          </a:p>
          <a:p>
            <a:r>
              <a:rPr lang="nl-NL" sz="2500" dirty="0" smtClean="0"/>
              <a:t>Monopolistische concurrentie</a:t>
            </a:r>
          </a:p>
          <a:p>
            <a:endParaRPr lang="nl-NL" sz="2500" dirty="0" smtClean="0"/>
          </a:p>
          <a:p>
            <a:endParaRPr lang="nl-NL" sz="2500" dirty="0" smtClean="0"/>
          </a:p>
        </p:txBody>
      </p:sp>
    </p:spTree>
    <p:extLst>
      <p:ext uri="{BB962C8B-B14F-4D97-AF65-F5344CB8AC3E}">
        <p14:creationId xmlns:p14="http://schemas.microsoft.com/office/powerpoint/2010/main" val="2598342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77334" y="120317"/>
            <a:ext cx="8596668" cy="5921046"/>
          </a:xfrm>
        </p:spPr>
        <p:txBody>
          <a:bodyPr>
            <a:noAutofit/>
          </a:bodyPr>
          <a:lstStyle/>
          <a:p>
            <a:r>
              <a:rPr lang="nl-NL" sz="2200" dirty="0" smtClean="0"/>
              <a:t>1a. De ingreep wordt duurder en er ontstaan wachtlijsten.</a:t>
            </a:r>
          </a:p>
          <a:p>
            <a:r>
              <a:rPr lang="nl-NL" sz="2200" dirty="0" smtClean="0"/>
              <a:t>2a. Meer concurrentie, dus meer aanbieders waardoor deze om klanten moeten strijden en de prijs lager wordt of de producten beter ect.</a:t>
            </a:r>
          </a:p>
          <a:p>
            <a:r>
              <a:rPr lang="nl-NL" sz="2200" dirty="0" smtClean="0"/>
              <a:t>2b. Lagere prijzen voor ze burgers, meer innovatie dus betere producten.</a:t>
            </a:r>
          </a:p>
          <a:p>
            <a:r>
              <a:rPr lang="nl-NL" sz="2200" dirty="0" smtClean="0"/>
              <a:t>3a. Iedereen wil windows gebruiken, en zei zijn de enige die dit aanbieden. Dus er zijn meerdere aanbieders van computers, maar als je een windows computer wilt moet je naar Microsoft.</a:t>
            </a:r>
          </a:p>
          <a:p>
            <a:r>
              <a:rPr lang="nl-NL" sz="2200" dirty="0" smtClean="0"/>
              <a:t>3b. Ze kunnen een hogere prijs vragen.</a:t>
            </a:r>
          </a:p>
          <a:p>
            <a:r>
              <a:rPr lang="nl-NL" sz="2200" dirty="0" smtClean="0"/>
              <a:t>Productontwikkelaars willen ook applicatie maken voor windows waardoor windows populair blijft.</a:t>
            </a:r>
          </a:p>
          <a:p>
            <a:r>
              <a:rPr lang="nl-NL" sz="2200" dirty="0" smtClean="0"/>
              <a:t>4a. Als je via Schiphol vloog moest je met KLM, voor Nederlanders kon je dus eigenlijk alleen met KLM vliegen.</a:t>
            </a:r>
          </a:p>
          <a:p>
            <a:r>
              <a:rPr lang="nl-NL" sz="2200" dirty="0" smtClean="0"/>
              <a:t>4b. Die dalen, meer aanbod betekend meer concurrentie betekend lagere prijzen.</a:t>
            </a:r>
          </a:p>
          <a:p>
            <a:endParaRPr lang="nl-NL" sz="2200" dirty="0" smtClean="0"/>
          </a:p>
          <a:p>
            <a:endParaRPr lang="nl-NL" sz="2200" dirty="0"/>
          </a:p>
        </p:txBody>
      </p:sp>
    </p:spTree>
    <p:extLst>
      <p:ext uri="{BB962C8B-B14F-4D97-AF65-F5344CB8AC3E}">
        <p14:creationId xmlns:p14="http://schemas.microsoft.com/office/powerpoint/2010/main" val="3028896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276726"/>
            <a:ext cx="8901023" cy="1653674"/>
          </a:xfrm>
        </p:spPr>
        <p:txBody>
          <a:bodyPr/>
          <a:lstStyle/>
          <a:p>
            <a:r>
              <a:rPr lang="nl-NL" dirty="0" smtClean="0"/>
              <a:t>De markt van volledige mededinging.</a:t>
            </a:r>
            <a:endParaRPr lang="nl-NL" dirty="0"/>
          </a:p>
        </p:txBody>
      </p:sp>
      <p:sp>
        <p:nvSpPr>
          <p:cNvPr id="3" name="Tijdelijke aanduiding voor inhoud 2"/>
          <p:cNvSpPr>
            <a:spLocks noGrp="1"/>
          </p:cNvSpPr>
          <p:nvPr>
            <p:ph idx="1"/>
          </p:nvPr>
        </p:nvSpPr>
        <p:spPr>
          <a:xfrm>
            <a:off x="120317" y="830179"/>
            <a:ext cx="9153686" cy="5211184"/>
          </a:xfrm>
        </p:spPr>
        <p:txBody>
          <a:bodyPr>
            <a:noAutofit/>
          </a:bodyPr>
          <a:lstStyle/>
          <a:p>
            <a:r>
              <a:rPr lang="nl-NL" sz="2500" dirty="0" smtClean="0"/>
              <a:t>Op deze markt zijn er heel veel aanbieders en vragers.</a:t>
            </a:r>
          </a:p>
          <a:p>
            <a:r>
              <a:rPr lang="nl-NL" sz="2500" dirty="0" smtClean="0"/>
              <a:t>Er is sprake van homogene goederen: goederen die in de ogen van de consument hetzelfde zijn.</a:t>
            </a:r>
          </a:p>
          <a:p>
            <a:r>
              <a:rPr lang="nl-NL" sz="2500" dirty="0" smtClean="0"/>
              <a:t>Is een schoolagenda homogeen?</a:t>
            </a:r>
            <a:endParaRPr lang="nl-NL" sz="2500" dirty="0"/>
          </a:p>
          <a:p>
            <a:r>
              <a:rPr lang="nl-NL" sz="2500" dirty="0" smtClean="0"/>
              <a:t>Nee, jongens zal je niet snel zien met een paarden agenda, meisjes minder snel met een voetbal agenda.</a:t>
            </a:r>
          </a:p>
          <a:p>
            <a:r>
              <a:rPr lang="nl-NL" sz="2500" dirty="0" smtClean="0"/>
              <a:t>Zijn aardappels homogeen?</a:t>
            </a:r>
          </a:p>
          <a:p>
            <a:r>
              <a:rPr lang="nl-NL" sz="2500" dirty="0" smtClean="0"/>
              <a:t>Ja, elke aardappel is voor de klant hetzelfde.</a:t>
            </a:r>
          </a:p>
          <a:p>
            <a:r>
              <a:rPr lang="nl-NL" sz="2500" dirty="0" smtClean="0"/>
              <a:t>De markt is ook transparant: dat betekend dat de klanten en producenten de markt goed kan overzien, dat is lastig als er verschil tussen goederen zit, dat is hier niet zo.</a:t>
            </a:r>
          </a:p>
          <a:p>
            <a:r>
              <a:rPr lang="nl-NL" sz="2500" dirty="0" smtClean="0"/>
              <a:t>Er is sprake van vrije toe en uittreding. Je kan makkelijk toetreden tot deze markt (zelf aardappelen gaan verkopen) </a:t>
            </a:r>
          </a:p>
          <a:p>
            <a:endParaRPr lang="nl-NL" sz="2500" dirty="0" smtClean="0"/>
          </a:p>
        </p:txBody>
      </p:sp>
    </p:spTree>
    <p:extLst>
      <p:ext uri="{BB962C8B-B14F-4D97-AF65-F5344CB8AC3E}">
        <p14:creationId xmlns:p14="http://schemas.microsoft.com/office/powerpoint/2010/main" val="4063282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0"/>
            <a:ext cx="8901023" cy="1930400"/>
          </a:xfrm>
        </p:spPr>
        <p:txBody>
          <a:bodyPr/>
          <a:lstStyle/>
          <a:p>
            <a:r>
              <a:rPr lang="nl-NL" dirty="0" smtClean="0"/>
              <a:t>De markt van het monopolie:</a:t>
            </a:r>
            <a:endParaRPr lang="nl-NL" dirty="0"/>
          </a:p>
        </p:txBody>
      </p:sp>
      <p:sp>
        <p:nvSpPr>
          <p:cNvPr id="3" name="Tijdelijke aanduiding voor inhoud 2"/>
          <p:cNvSpPr>
            <a:spLocks noGrp="1"/>
          </p:cNvSpPr>
          <p:nvPr>
            <p:ph idx="1"/>
          </p:nvPr>
        </p:nvSpPr>
        <p:spPr>
          <a:xfrm>
            <a:off x="120317" y="565484"/>
            <a:ext cx="10527630" cy="5475879"/>
          </a:xfrm>
        </p:spPr>
        <p:txBody>
          <a:bodyPr>
            <a:noAutofit/>
          </a:bodyPr>
          <a:lstStyle/>
          <a:p>
            <a:r>
              <a:rPr lang="nl-NL" sz="2500" dirty="0" smtClean="0"/>
              <a:t>Op deze markt is er één aanbieder.</a:t>
            </a:r>
          </a:p>
          <a:p>
            <a:r>
              <a:rPr lang="nl-NL" sz="2500" dirty="0" smtClean="0"/>
              <a:t>Er is sprake van een uniek product, dus niet homogeen en ook niet heterogeen.</a:t>
            </a:r>
          </a:p>
          <a:p>
            <a:r>
              <a:rPr lang="nl-NL" sz="2500" dirty="0" smtClean="0"/>
              <a:t>De markt is ook transparant: er is maar één aanbieder, dus de klanten kunnen de volledige markt zien. Want als ze de prijs kennen van de aanbieder, weten ze hoe duur het product is.</a:t>
            </a:r>
          </a:p>
          <a:p>
            <a:r>
              <a:rPr lang="nl-NL" sz="2500" dirty="0" smtClean="0"/>
              <a:t>De monopolist kan zelf de prijs bepalen, maar moet wel beseffen hoe hoger hij de prijs maakt hoe minder klanten hij overhoud.</a:t>
            </a:r>
          </a:p>
          <a:p>
            <a:r>
              <a:rPr lang="nl-NL" sz="2500" dirty="0" smtClean="0"/>
              <a:t>Er is sprake </a:t>
            </a:r>
            <a:r>
              <a:rPr lang="nl-NL" sz="2500" b="1" dirty="0" smtClean="0"/>
              <a:t>geen </a:t>
            </a:r>
            <a:r>
              <a:rPr lang="nl-NL" sz="2500" dirty="0" smtClean="0"/>
              <a:t>vrije toe en uittreding.  Er zijn verschillende drempels waardoor toetreden moeilijk wordt. Denk aan: octrooien (het alleen van productie) verzonken kosten (als het niet lukt, kan je </a:t>
            </a:r>
            <a:r>
              <a:rPr lang="nl-NL" sz="2500" dirty="0" err="1" smtClean="0"/>
              <a:t>bvb</a:t>
            </a:r>
            <a:r>
              <a:rPr lang="nl-NL" sz="2500" dirty="0" smtClean="0"/>
              <a:t> je machine niet verkopen en maak je dus nog meer verlies) en schaalvoordelen (hoe meer je gaat produceren, hoe betere machines je kan gebruiker hoe lager de kosten per stuk worden, weinig produceren is dus eigenlijk heel duur) </a:t>
            </a:r>
          </a:p>
        </p:txBody>
      </p:sp>
    </p:spTree>
    <p:extLst>
      <p:ext uri="{BB962C8B-B14F-4D97-AF65-F5344CB8AC3E}">
        <p14:creationId xmlns:p14="http://schemas.microsoft.com/office/powerpoint/2010/main" val="196837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5010" y="-84222"/>
            <a:ext cx="8888991" cy="2014621"/>
          </a:xfrm>
        </p:spPr>
        <p:txBody>
          <a:bodyPr/>
          <a:lstStyle/>
          <a:p>
            <a:r>
              <a:rPr lang="nl-NL" dirty="0" smtClean="0"/>
              <a:t>De markt van het </a:t>
            </a:r>
            <a:r>
              <a:rPr lang="nl-NL" dirty="0" err="1" smtClean="0"/>
              <a:t>oligopie</a:t>
            </a:r>
            <a:r>
              <a:rPr lang="nl-NL" dirty="0" smtClean="0"/>
              <a:t>:</a:t>
            </a:r>
            <a:endParaRPr lang="nl-NL" dirty="0"/>
          </a:p>
        </p:txBody>
      </p:sp>
      <p:sp>
        <p:nvSpPr>
          <p:cNvPr id="3" name="Tijdelijke aanduiding voor inhoud 2"/>
          <p:cNvSpPr>
            <a:spLocks noGrp="1"/>
          </p:cNvSpPr>
          <p:nvPr>
            <p:ph idx="1"/>
          </p:nvPr>
        </p:nvSpPr>
        <p:spPr>
          <a:xfrm>
            <a:off x="0" y="276726"/>
            <a:ext cx="12192000" cy="5764637"/>
          </a:xfrm>
        </p:spPr>
        <p:txBody>
          <a:bodyPr>
            <a:noAutofit/>
          </a:bodyPr>
          <a:lstStyle/>
          <a:p>
            <a:r>
              <a:rPr lang="nl-NL" sz="2400" dirty="0" smtClean="0"/>
              <a:t>Op deze markt zijn een paar </a:t>
            </a:r>
            <a:r>
              <a:rPr lang="nl-NL" sz="2400" dirty="0" smtClean="0"/>
              <a:t>aanbieders of het grootste gedeelte van de markt is in het bezit van een paar aanbieders.</a:t>
            </a:r>
            <a:endParaRPr lang="nl-NL" sz="2400" dirty="0" smtClean="0"/>
          </a:p>
          <a:p>
            <a:r>
              <a:rPr lang="nl-NL" sz="2400" dirty="0" smtClean="0"/>
              <a:t>Kan zowel homogene als heterogene producten worden aangeboden</a:t>
            </a:r>
          </a:p>
          <a:p>
            <a:r>
              <a:rPr lang="nl-NL" sz="2400" dirty="0" smtClean="0"/>
              <a:t>Bij homogene producten = transparant, bij heterogene producten = niet </a:t>
            </a:r>
            <a:r>
              <a:rPr lang="nl-NL" sz="2400" dirty="0" smtClean="0"/>
              <a:t>transparant.</a:t>
            </a:r>
          </a:p>
          <a:p>
            <a:r>
              <a:rPr lang="nl-NL" sz="2400" dirty="0" smtClean="0"/>
              <a:t>De aanbieders hebben best wel wat invloed op de prijs.</a:t>
            </a:r>
            <a:endParaRPr lang="nl-NL" sz="2400" dirty="0" smtClean="0"/>
          </a:p>
          <a:p>
            <a:r>
              <a:rPr lang="nl-NL" sz="2400" dirty="0" smtClean="0"/>
              <a:t>Op deze markt wordt er of geconcurreerd of er wordt samengewerkt. Als er samen wordt gewerkt noemen we dat </a:t>
            </a:r>
            <a:r>
              <a:rPr lang="nl-NL" sz="2400" b="1" dirty="0" smtClean="0"/>
              <a:t>kartelvorming</a:t>
            </a:r>
          </a:p>
          <a:p>
            <a:r>
              <a:rPr lang="nl-NL" sz="2400" dirty="0" smtClean="0"/>
              <a:t>Dit is verbod!!! De Nederlandse Mededingingsautoriteit controleert of bedrijven niet samenwerken of hun macht misbruiken.</a:t>
            </a:r>
          </a:p>
          <a:p>
            <a:r>
              <a:rPr lang="nl-NL" sz="2400" dirty="0" smtClean="0"/>
              <a:t> Er is sprake </a:t>
            </a:r>
            <a:r>
              <a:rPr lang="nl-NL" sz="2400" b="1" dirty="0" smtClean="0"/>
              <a:t>geen </a:t>
            </a:r>
            <a:r>
              <a:rPr lang="nl-NL" sz="2400" dirty="0" smtClean="0"/>
              <a:t>vrije toe en uittreding.  Er zijn verschillende drempels waardoor toetreden moeilijk wordt. Denk aan: verzonken kosten (als het niet lukt, kan je </a:t>
            </a:r>
            <a:r>
              <a:rPr lang="nl-NL" sz="2400" dirty="0" err="1" smtClean="0"/>
              <a:t>bvb</a:t>
            </a:r>
            <a:r>
              <a:rPr lang="nl-NL" sz="2400" dirty="0" smtClean="0"/>
              <a:t> je machine niet verkopen en maak je dus nog meer verlies) en schaalvoordelen (hoe meer je gaat produceren, hoe betere machines je kan gebruiker hoe lager de kosten per stuk worden, weinig produceren is dus eigenlijk heel duur) </a:t>
            </a:r>
          </a:p>
        </p:txBody>
      </p:sp>
    </p:spTree>
    <p:extLst>
      <p:ext uri="{BB962C8B-B14F-4D97-AF65-F5344CB8AC3E}">
        <p14:creationId xmlns:p14="http://schemas.microsoft.com/office/powerpoint/2010/main" val="348600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Lees de paragraaf oligopolie en maak vragen 1 t/m 4.</a:t>
            </a:r>
            <a:endParaRPr lang="nl-NL" dirty="0"/>
          </a:p>
        </p:txBody>
      </p:sp>
      <p:sp>
        <p:nvSpPr>
          <p:cNvPr id="3" name="Tijdelijke aanduiding voor inhoud 2"/>
          <p:cNvSpPr>
            <a:spLocks noGrp="1"/>
          </p:cNvSpPr>
          <p:nvPr>
            <p:ph idx="1"/>
          </p:nvPr>
        </p:nvSpPr>
        <p:spPr>
          <a:xfrm>
            <a:off x="677334" y="2160590"/>
            <a:ext cx="3521687" cy="3686758"/>
          </a:xfrm>
        </p:spPr>
        <p:txBody>
          <a:bodyPr>
            <a:normAutofit fontScale="92500"/>
          </a:bodyPr>
          <a:lstStyle/>
          <a:p>
            <a:r>
              <a:rPr lang="nl-NL" sz="2500" dirty="0" smtClean="0"/>
              <a:t>12 minuten de tijd.</a:t>
            </a:r>
          </a:p>
          <a:p>
            <a:r>
              <a:rPr lang="nl-NL" sz="2500" dirty="0" smtClean="0"/>
              <a:t>Zorg dat je de stukjes theorie leest, vergeet dit niet!.</a:t>
            </a:r>
          </a:p>
          <a:p>
            <a:r>
              <a:rPr lang="nl-NL" sz="2500" dirty="0" smtClean="0"/>
              <a:t>Stel vragen als je er niet uit komt.</a:t>
            </a:r>
          </a:p>
          <a:p>
            <a:r>
              <a:rPr lang="nl-NL" sz="2500" dirty="0" smtClean="0"/>
              <a:t>Eerder klaar, verder met lezen monopolie.</a:t>
            </a:r>
          </a:p>
          <a:p>
            <a:endParaRPr lang="nl-NL" sz="2500" dirty="0" smtClean="0"/>
          </a:p>
          <a:p>
            <a:endParaRPr lang="nl-NL" sz="2500" dirty="0"/>
          </a:p>
        </p:txBody>
      </p:sp>
      <p:sp>
        <p:nvSpPr>
          <p:cNvPr id="4" name="Ovaal 3"/>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285930" y="2284087"/>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285930" y="228408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285930" y="22840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285930" y="228408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285930"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285929" y="2284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06948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1"/>
            <a:ext cx="10106526" cy="6041362"/>
          </a:xfrm>
        </p:spPr>
        <p:txBody>
          <a:bodyPr>
            <a:noAutofit/>
          </a:bodyPr>
          <a:lstStyle/>
          <a:p>
            <a:r>
              <a:rPr lang="nl-NL" sz="2100" dirty="0" smtClean="0"/>
              <a:t>1a. Paar aanbieders, toetreding barrières, kartelvorming. </a:t>
            </a:r>
          </a:p>
          <a:p>
            <a:r>
              <a:rPr lang="nl-NL" sz="2100" dirty="0" smtClean="0"/>
              <a:t>1b. Of er wordt samengewerkt of er wordt geconcurreerd</a:t>
            </a:r>
          </a:p>
          <a:p>
            <a:r>
              <a:rPr lang="nl-NL" sz="2100" dirty="0" smtClean="0"/>
              <a:t>1c. monopolie = 1 aanbieder, oligopolie meerdere aanbieders.</a:t>
            </a:r>
          </a:p>
          <a:p>
            <a:r>
              <a:rPr lang="nl-NL" sz="2100" dirty="0" smtClean="0"/>
              <a:t>2a. De consumenten.</a:t>
            </a:r>
          </a:p>
          <a:p>
            <a:r>
              <a:rPr lang="nl-NL" sz="2100" dirty="0" smtClean="0"/>
              <a:t>2b. Verlagen, want ze concurreren met elkaar.</a:t>
            </a:r>
          </a:p>
          <a:p>
            <a:r>
              <a:rPr lang="nl-NL" sz="2100" dirty="0" smtClean="0"/>
              <a:t>2c. IT-gigant, kans dat de prijzen dan weer omhoog gaan als er nog maar 1 aanbieder overblijft.</a:t>
            </a:r>
          </a:p>
          <a:p>
            <a:r>
              <a:rPr lang="nl-NL" sz="2100" dirty="0" smtClean="0"/>
              <a:t>2d. Een monopolie.</a:t>
            </a:r>
          </a:p>
          <a:p>
            <a:r>
              <a:rPr lang="nl-NL" sz="2100" dirty="0" smtClean="0"/>
              <a:t>3a. Bijvoorbeeld bij medicijnen waar ze hun technologie delen zodat betere medicijnen gemaakt kunnen worden. </a:t>
            </a:r>
          </a:p>
          <a:p>
            <a:r>
              <a:rPr lang="nl-NL" sz="2100" dirty="0" smtClean="0"/>
              <a:t>3b. Dan hebben ze teveel macht, kunnen ze mogelijk de prijzen verhogen/kwaliteit verlagen zonder da ze daardoor in de problemen komen.</a:t>
            </a:r>
          </a:p>
          <a:p>
            <a:r>
              <a:rPr lang="nl-NL" sz="2100" dirty="0" smtClean="0"/>
              <a:t>4a van monopolie naar oligopolie.</a:t>
            </a:r>
          </a:p>
          <a:p>
            <a:r>
              <a:rPr lang="nl-NL" sz="2100" dirty="0" smtClean="0"/>
              <a:t>4b die gaat omlaag, omdat anders de klanten van de ANWB naar Route mobiel gaan.</a:t>
            </a:r>
          </a:p>
          <a:p>
            <a:r>
              <a:rPr lang="nl-NL" sz="2100" dirty="0" smtClean="0"/>
              <a:t>4c. Proberen samen te werken met Route Mobiel of proberen route mobiel uit de markt te werken zodat ze daarna de prijs weer kunnen aanpassen.</a:t>
            </a:r>
            <a:endParaRPr lang="nl-NL" sz="2100" dirty="0"/>
          </a:p>
        </p:txBody>
      </p:sp>
    </p:spTree>
    <p:extLst>
      <p:ext uri="{BB962C8B-B14F-4D97-AF65-F5344CB8AC3E}">
        <p14:creationId xmlns:p14="http://schemas.microsoft.com/office/powerpoint/2010/main" val="21283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72979" y="0"/>
            <a:ext cx="10082463" cy="1930400"/>
          </a:xfrm>
        </p:spPr>
        <p:txBody>
          <a:bodyPr/>
          <a:lstStyle/>
          <a:p>
            <a:r>
              <a:rPr lang="nl-NL" dirty="0" smtClean="0"/>
              <a:t>De markt van </a:t>
            </a:r>
            <a:r>
              <a:rPr lang="nl-NL" dirty="0" smtClean="0"/>
              <a:t>monopolistische concurrentie</a:t>
            </a:r>
            <a:r>
              <a:rPr lang="nl-NL" dirty="0" smtClean="0"/>
              <a:t>:</a:t>
            </a:r>
            <a:endParaRPr lang="nl-NL" dirty="0"/>
          </a:p>
        </p:txBody>
      </p:sp>
      <p:sp>
        <p:nvSpPr>
          <p:cNvPr id="3" name="Tijdelijke aanduiding voor inhoud 2"/>
          <p:cNvSpPr>
            <a:spLocks noGrp="1"/>
          </p:cNvSpPr>
          <p:nvPr>
            <p:ph idx="1"/>
          </p:nvPr>
        </p:nvSpPr>
        <p:spPr>
          <a:xfrm>
            <a:off x="120317" y="565484"/>
            <a:ext cx="10527630" cy="5475879"/>
          </a:xfrm>
        </p:spPr>
        <p:txBody>
          <a:bodyPr>
            <a:noAutofit/>
          </a:bodyPr>
          <a:lstStyle/>
          <a:p>
            <a:r>
              <a:rPr lang="nl-NL" sz="2500" dirty="0" smtClean="0"/>
              <a:t>Op deze markt zijn </a:t>
            </a:r>
            <a:r>
              <a:rPr lang="nl-NL" sz="2500" dirty="0" smtClean="0"/>
              <a:t>veel aanbieders.</a:t>
            </a:r>
          </a:p>
          <a:p>
            <a:r>
              <a:rPr lang="nl-NL" sz="2500" dirty="0" smtClean="0"/>
              <a:t>Er worden heterogene producten aangeboden (producten zijn in de ogen van de consument niet hetzelfde)</a:t>
            </a:r>
          </a:p>
          <a:p>
            <a:r>
              <a:rPr lang="nl-NL" sz="2500" dirty="0" smtClean="0"/>
              <a:t>De markt is niet transparant, want het zijn allemaal verschillende producten die lastig met elkaar te vergelijken zijn.</a:t>
            </a:r>
            <a:endParaRPr lang="nl-NL" sz="2500" dirty="0" smtClean="0"/>
          </a:p>
          <a:p>
            <a:r>
              <a:rPr lang="nl-NL" sz="2500" dirty="0" smtClean="0"/>
              <a:t>Op deze markt wordt er of </a:t>
            </a:r>
            <a:r>
              <a:rPr lang="nl-NL" sz="2500" dirty="0" smtClean="0"/>
              <a:t>geconcurreerd, de producten zijn iets verschillend dus ze kunnen de prijzen iets aanpassen.</a:t>
            </a:r>
          </a:p>
          <a:p>
            <a:r>
              <a:rPr lang="nl-NL" sz="2500" dirty="0" smtClean="0"/>
              <a:t>Er </a:t>
            </a:r>
            <a:r>
              <a:rPr lang="nl-NL" sz="2500" dirty="0" smtClean="0"/>
              <a:t>is </a:t>
            </a:r>
            <a:r>
              <a:rPr lang="nl-NL" sz="2500" dirty="0" smtClean="0"/>
              <a:t>sprake van vrije </a:t>
            </a:r>
            <a:r>
              <a:rPr lang="nl-NL" sz="2500" dirty="0" smtClean="0"/>
              <a:t>toe en uittreding.  </a:t>
            </a:r>
            <a:r>
              <a:rPr lang="nl-NL" sz="2500" dirty="0" smtClean="0"/>
              <a:t>Je kan dus makkelijk toetreden tot de markt.</a:t>
            </a:r>
          </a:p>
          <a:p>
            <a:r>
              <a:rPr lang="nl-NL" sz="2500" dirty="0" smtClean="0"/>
              <a:t>Voorbeelden: vrije tijds kleding, spijkerbroeken.</a:t>
            </a:r>
            <a:endParaRPr lang="nl-NL" sz="2500" dirty="0" smtClean="0"/>
          </a:p>
        </p:txBody>
      </p:sp>
    </p:spTree>
    <p:extLst>
      <p:ext uri="{BB962C8B-B14F-4D97-AF65-F5344CB8AC3E}">
        <p14:creationId xmlns:p14="http://schemas.microsoft.com/office/powerpoint/2010/main" val="2243786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503</TotalTime>
  <Words>1233</Words>
  <Application>Microsoft Office PowerPoint</Application>
  <PresentationFormat>Breedbeeld</PresentationFormat>
  <Paragraphs>104</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Trebuchet MS</vt:lpstr>
      <vt:lpstr>Wingdings 3</vt:lpstr>
      <vt:lpstr>Facet</vt:lpstr>
      <vt:lpstr>Welkom havo 3.</vt:lpstr>
      <vt:lpstr>Agenda:</vt:lpstr>
      <vt:lpstr>PowerPoint-presentatie</vt:lpstr>
      <vt:lpstr>De markt van volledige mededinging.</vt:lpstr>
      <vt:lpstr>De markt van het monopolie:</vt:lpstr>
      <vt:lpstr>De markt van het oligopie:</vt:lpstr>
      <vt:lpstr>Lees de paragraaf oligopolie en maak vragen 1 t/m 4.</vt:lpstr>
      <vt:lpstr>PowerPoint-presentatie</vt:lpstr>
      <vt:lpstr>De markt van monopolistische concurrentie:</vt:lpstr>
      <vt:lpstr>Lees de paragraaf monopolistische concurrentie en maakt opgave 1 t/m 3</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60</cp:revision>
  <dcterms:created xsi:type="dcterms:W3CDTF">2017-08-27T09:00:36Z</dcterms:created>
  <dcterms:modified xsi:type="dcterms:W3CDTF">2017-10-08T16:17:45Z</dcterms:modified>
</cp:coreProperties>
</file>